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7" r:id="rId2"/>
    <p:sldId id="268" r:id="rId3"/>
    <p:sldId id="261" r:id="rId4"/>
    <p:sldId id="262" r:id="rId5"/>
    <p:sldId id="260" r:id="rId6"/>
    <p:sldId id="263" r:id="rId7"/>
    <p:sldId id="264" r:id="rId8"/>
    <p:sldId id="265" r:id="rId9"/>
    <p:sldId id="266" r:id="rId10"/>
    <p:sldId id="26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6"/>
    <p:restoredTop sz="94665"/>
  </p:normalViewPr>
  <p:slideViewPr>
    <p:cSldViewPr snapToGrid="0" snapToObjects="1">
      <p:cViewPr>
        <p:scale>
          <a:sx n="105" d="100"/>
          <a:sy n="105" d="100"/>
        </p:scale>
        <p:origin x="85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FB23A8-2D77-844C-8D11-307BCCB233D3}" type="datetimeFigureOut">
              <a:rPr lang="en-US" smtClean="0"/>
              <a:t>3/9/18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E80F5C-9936-3B4D-AD61-D219ED899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804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What we want to achieve is to extract key words/ features from reviews of each attraction and cluster attractions according to their features.</a:t>
            </a:r>
          </a:p>
          <a:p>
            <a:r>
              <a:rPr kumimoji="1" lang="en-US" altLang="zh-CN" dirty="0"/>
              <a:t>Since single words cannot fully express a feature, we want to extract phrases instead.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We tried...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As we can see, the phrases can show some features of the attractions. For example, “sparkling wine” indicate that travelers can expect to taste some sparking wine at the attraction.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440ED-AB4C-3744-BD52-D0165529F73A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728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0335D73-9B44-D043-AAB1-5B8AF7BB58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3B2865CF-EABC-5E44-B28A-E4D2978CB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255B9707-127E-DE4C-BAD5-E26A673EA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2C62AFD1-5F2A-BB48-B218-0DE446933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="" xmlns:a16="http://schemas.microsoft.com/office/drawing/2014/main" id="{8011E40B-C7E4-0F41-8972-C53EBDB9C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6184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6351D0AE-72AA-3D41-94C2-256661E9E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>
            <a:extLst>
              <a:ext uri="{FF2B5EF4-FFF2-40B4-BE49-F238E27FC236}">
                <a16:creationId xmlns="" xmlns:a16="http://schemas.microsoft.com/office/drawing/2014/main" id="{7F1B859A-9A6F-DB4A-9D93-DA306B62D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41761C84-ADCE-914A-8632-0F05D1B1D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604F5A40-274A-D14E-BB7A-F2CD3C578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="" xmlns:a16="http://schemas.microsoft.com/office/drawing/2014/main" id="{09CF0419-1736-7643-AEE0-35F3A449E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15514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91B30D35-6F2C-7D4B-8AD7-229FDB41ED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>
            <a:extLst>
              <a:ext uri="{FF2B5EF4-FFF2-40B4-BE49-F238E27FC236}">
                <a16:creationId xmlns="" xmlns:a16="http://schemas.microsoft.com/office/drawing/2014/main" id="{2500A4AC-1E25-A547-AE93-D98CF2533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DE8E46FC-6541-7543-9384-966B66DD1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A563125E-9204-F947-B2F0-993A8850C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="" xmlns:a16="http://schemas.microsoft.com/office/drawing/2014/main" id="{05C3F7EA-DD05-464D-81FD-F544C2EED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2650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BECA2D2-C061-3545-BA58-FCFA0DFB4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19C3AF2D-A691-8140-B468-5335EDB6D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96725E6E-85D7-BB4E-9E27-82D4E773E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30D7DC6F-FE7C-904A-8968-AF99F4D30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="" xmlns:a16="http://schemas.microsoft.com/office/drawing/2014/main" id="{CF1DCE13-8B81-844A-BCD4-CE012FB4E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6312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EF3DEA8-E6B8-A747-95BB-12FCADDB0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8456D203-F980-E741-BC8B-F2F4C9309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77420024-78DF-2041-8729-6B9FC7B6A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1A47C929-DF51-CD4A-83A0-5270F9565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="" xmlns:a16="http://schemas.microsoft.com/office/drawing/2014/main" id="{671A37C1-13A3-184A-97CC-D5CE41B09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0240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8FA9FA39-F9EC-6E46-BE89-2F7399ED0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0FF1CD84-55DD-0942-BDDC-EE3C1BF573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B2DA74BF-1C13-BC44-B272-C01E0A9072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A310BC5E-49DA-374E-A94C-98A81C6E1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320123D3-77DB-744E-9C78-86A27E24B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>
            <a:extLst>
              <a:ext uri="{FF2B5EF4-FFF2-40B4-BE49-F238E27FC236}">
                <a16:creationId xmlns="" xmlns:a16="http://schemas.microsoft.com/office/drawing/2014/main" id="{00A30492-4838-F04E-9F14-352531465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2014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832E28C-7798-7D40-BF86-816D79118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24CDFC59-8AAF-3C49-AB17-3922C1506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F3FE33C2-4E97-0B4C-BAB9-BD4B483D9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87A436F2-897E-D446-AA7B-19D3EF3C82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BC2C1E36-6394-904D-9801-0AC01CAA7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5540F7BD-5A99-3946-A893-1688BF50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C5C4ACC9-0380-C641-B683-88EAAC985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>
            <a:extLst>
              <a:ext uri="{FF2B5EF4-FFF2-40B4-BE49-F238E27FC236}">
                <a16:creationId xmlns="" xmlns:a16="http://schemas.microsoft.com/office/drawing/2014/main" id="{108809E4-7E2D-0C40-9423-99D6E7A4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728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393752D-8F4E-C447-B79D-217F42D88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7174B769-5377-C640-9759-552C548E3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6E2949F2-B9A7-404E-A3FF-F93DBA782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>
            <a:extLst>
              <a:ext uri="{FF2B5EF4-FFF2-40B4-BE49-F238E27FC236}">
                <a16:creationId xmlns="" xmlns:a16="http://schemas.microsoft.com/office/drawing/2014/main" id="{D84205EB-362E-BD4A-96B2-D8FB101C1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0903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9668C33A-1980-3F47-BD16-B1F43D2F9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42618A6E-AB36-4244-8F2F-52D29DCE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>
            <a:extLst>
              <a:ext uri="{FF2B5EF4-FFF2-40B4-BE49-F238E27FC236}">
                <a16:creationId xmlns="" xmlns:a16="http://schemas.microsoft.com/office/drawing/2014/main" id="{24793744-C086-A548-8AF5-023826E50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5211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0355E606-EAB4-614B-AA61-D7EB78EFE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4C922C8D-326C-5D4C-BA60-AE3F06947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2054C399-6B08-2C4F-A95C-A17817174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84E07040-34C5-E749-BCA9-84F5C2780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61E4A305-EF45-584A-9E7A-543EF67A4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>
            <a:extLst>
              <a:ext uri="{FF2B5EF4-FFF2-40B4-BE49-F238E27FC236}">
                <a16:creationId xmlns="" xmlns:a16="http://schemas.microsoft.com/office/drawing/2014/main" id="{AA1B8FB3-F28C-9B43-89D7-C47812C28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2821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8A3302A5-245F-CE45-AC27-505C977AC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78BD7216-7F19-D84C-8A11-E1F354D155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735D6529-0407-BE4F-8B71-DA03AD043C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7E964625-BFC9-B040-8A85-659D514A0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56F7E135-68BE-2F4B-85D5-D4DC7BD2A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>
            <a:extLst>
              <a:ext uri="{FF2B5EF4-FFF2-40B4-BE49-F238E27FC236}">
                <a16:creationId xmlns="" xmlns:a16="http://schemas.microsoft.com/office/drawing/2014/main" id="{FB217CAF-C3E4-AB4B-B2D1-0CF70788A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6825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7F83CF56-3842-D844-BC3D-BFBE6FB01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53F1E30C-D0DB-4947-A5C4-60485B283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9BE7FAB8-C887-164B-89A8-1721EB595E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5CFC5-B4CF-CF40-AE84-D23FC826106A}" type="datetimeFigureOut">
              <a:rPr kumimoji="1" lang="zh-CN" altLang="en-US" smtClean="0"/>
              <a:t>2018/3/9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8AA4468D-1677-0743-A4BB-CBA9E36452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="" xmlns:a16="http://schemas.microsoft.com/office/drawing/2014/main" id="{6C822F23-C5BD-574A-AEBE-A25AA1DDC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87B3B-A0F9-5D41-974E-13E14D516E6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084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 smtClean="0">
                <a:latin typeface="+mn-lt"/>
              </a:rPr>
              <a:t>CAPP 30122 Project</a:t>
            </a:r>
            <a:r>
              <a:rPr lang="en-US" sz="4000" dirty="0" smtClean="0">
                <a:latin typeface="+mn-lt"/>
              </a:rPr>
              <a:t> </a:t>
            </a:r>
            <a:r>
              <a:rPr lang="mr-IN" sz="4000" dirty="0" smtClean="0">
                <a:latin typeface="+mn-lt"/>
              </a:rPr>
              <a:t>–</a:t>
            </a:r>
            <a:r>
              <a:rPr lang="en-US" sz="4000" dirty="0" smtClean="0">
                <a:latin typeface="+mn-lt"/>
              </a:rPr>
              <a:t> </a:t>
            </a:r>
            <a:r>
              <a:rPr lang="en-US" sz="4000" b="1" dirty="0" smtClean="0">
                <a:latin typeface="+mn-lt"/>
              </a:rPr>
              <a:t>Explore California</a:t>
            </a:r>
            <a:endParaRPr lang="en-US" sz="40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48"/>
          <a:stretch/>
        </p:blipFill>
        <p:spPr>
          <a:xfrm>
            <a:off x="1431536" y="1384568"/>
            <a:ext cx="9328928" cy="517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874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 smtClean="0">
                <a:latin typeface="+mn-lt"/>
              </a:rPr>
              <a:t>Demo 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59737"/>
            <a:ext cx="9378696" cy="3807079"/>
          </a:xfrm>
        </p:spPr>
        <p:txBody>
          <a:bodyPr/>
          <a:lstStyle/>
          <a:p>
            <a:r>
              <a:rPr lang="en-US" dirty="0" smtClean="0"/>
              <a:t>Select 20 attractions: number of reviews and rating</a:t>
            </a:r>
          </a:p>
          <a:p>
            <a:r>
              <a:rPr lang="en-US" dirty="0" smtClean="0"/>
              <a:t>Pin down the attractions on Google Map: the map is inserted by using ‘waypoints in </a:t>
            </a:r>
            <a:r>
              <a:rPr lang="en-US" dirty="0" err="1" smtClean="0"/>
              <a:t>directions’Google</a:t>
            </a:r>
            <a:r>
              <a:rPr lang="en-US" dirty="0" smtClean="0"/>
              <a:t> Map API   </a:t>
            </a:r>
          </a:p>
          <a:p>
            <a:r>
              <a:rPr lang="en-US" dirty="0" smtClean="0"/>
              <a:t>Each attraction is linked to its </a:t>
            </a:r>
            <a:r>
              <a:rPr lang="en-US" dirty="0" err="1"/>
              <a:t>T</a:t>
            </a:r>
            <a:r>
              <a:rPr lang="en-US" dirty="0" err="1" smtClean="0"/>
              <a:t>ripadvisor</a:t>
            </a:r>
            <a:r>
              <a:rPr lang="en-US" dirty="0" smtClean="0"/>
              <a:t> page;</a:t>
            </a:r>
            <a:r>
              <a:rPr lang="en-US" dirty="0"/>
              <a:t> </a:t>
            </a:r>
            <a:r>
              <a:rPr lang="en-US" dirty="0" smtClean="0"/>
              <a:t>classified into </a:t>
            </a:r>
            <a:r>
              <a:rPr lang="en-US" dirty="0" err="1" smtClean="0"/>
              <a:t>different‘phrases</a:t>
            </a:r>
            <a:r>
              <a:rPr lang="en-US" dirty="0" smtClean="0"/>
              <a:t> groups' such as beautiful beach, great views, etc. </a:t>
            </a:r>
          </a:p>
        </p:txBody>
      </p:sp>
    </p:spTree>
    <p:extLst>
      <p:ext uri="{BB962C8B-B14F-4D97-AF65-F5344CB8AC3E}">
        <p14:creationId xmlns:p14="http://schemas.microsoft.com/office/powerpoint/2010/main" val="800817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+mn-lt"/>
              </a:rPr>
              <a:t>Introduction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goals: </a:t>
            </a:r>
          </a:p>
          <a:p>
            <a:pPr lvl="1"/>
            <a:r>
              <a:rPr lang="en-US" dirty="0" smtClean="0"/>
              <a:t>Providing the best attraction route for users based on their departing place and destination  </a:t>
            </a:r>
          </a:p>
          <a:p>
            <a:pPr lvl="1"/>
            <a:r>
              <a:rPr lang="en-US" dirty="0" smtClean="0"/>
              <a:t>The information about attractions are collected from </a:t>
            </a:r>
            <a:r>
              <a:rPr lang="en-US" dirty="0" err="1" smtClean="0"/>
              <a:t>Tripadvisor</a:t>
            </a:r>
            <a:endParaRPr lang="en-US" dirty="0" smtClean="0"/>
          </a:p>
          <a:p>
            <a:pPr lvl="1"/>
            <a:r>
              <a:rPr lang="en-US" dirty="0" smtClean="0"/>
              <a:t>Recommended attractions are selected according to their </a:t>
            </a:r>
            <a:r>
              <a:rPr lang="en-US" dirty="0"/>
              <a:t>number of reviews</a:t>
            </a:r>
            <a:r>
              <a:rPr lang="en-US" dirty="0" smtClean="0"/>
              <a:t> and rating on </a:t>
            </a:r>
            <a:r>
              <a:rPr lang="en-US" dirty="0" err="1" smtClean="0"/>
              <a:t>Tripadvisor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For each attraction, we classify it to different groups based on phrases extracted from reviews by natural-language processing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40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>
                <a:latin typeface="+mn-lt"/>
              </a:rPr>
              <a:t>Data Collection </a:t>
            </a:r>
            <a:r>
              <a:rPr lang="en-US" sz="2800" b="1" dirty="0">
                <a:latin typeface="+mn-lt"/>
              </a:rPr>
              <a:t>:</a:t>
            </a:r>
            <a:r>
              <a:rPr lang="en-US" sz="2800" b="1" dirty="0" smtClean="0">
                <a:latin typeface="+mn-lt"/>
              </a:rPr>
              <a:t> scrape </a:t>
            </a:r>
            <a:r>
              <a:rPr lang="en-US" sz="2800" b="1" dirty="0" err="1" smtClean="0">
                <a:latin typeface="+mn-lt"/>
              </a:rPr>
              <a:t>tripadvisor</a:t>
            </a:r>
            <a:r>
              <a:rPr lang="en-US" sz="2800" b="1" dirty="0" smtClean="0"/>
              <a:t> 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000" dirty="0" smtClean="0"/>
          </a:p>
          <a:p>
            <a:r>
              <a:rPr lang="en-US" sz="2000" dirty="0" smtClean="0"/>
              <a:t>California </a:t>
            </a:r>
            <a:r>
              <a:rPr lang="en-US" sz="2000" dirty="0" smtClean="0">
                <a:sym typeface="Wingdings"/>
              </a:rPr>
              <a:t> City  Attraction</a:t>
            </a:r>
            <a:r>
              <a:rPr lang="en-US" sz="2000" dirty="0" smtClean="0"/>
              <a:t> 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smtClean="0"/>
              <a:t>Tools: Beautiful Soup and Selenium 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36" y="2548126"/>
            <a:ext cx="3238500" cy="24283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936" y="2548126"/>
            <a:ext cx="3401568" cy="24405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1504" y="2699604"/>
            <a:ext cx="3410712" cy="228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192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+mn-lt"/>
              </a:rPr>
              <a:t>Data </a:t>
            </a:r>
            <a:r>
              <a:rPr lang="en-US" sz="2800" b="1" dirty="0" smtClean="0">
                <a:latin typeface="+mn-lt"/>
              </a:rPr>
              <a:t>Collection : scrape </a:t>
            </a:r>
            <a:r>
              <a:rPr lang="en-US" sz="2800" b="1" dirty="0" err="1">
                <a:latin typeface="+mn-lt"/>
              </a:rPr>
              <a:t>T</a:t>
            </a:r>
            <a:r>
              <a:rPr lang="en-US" sz="2800" b="1" dirty="0" err="1" smtClean="0">
                <a:latin typeface="+mn-lt"/>
              </a:rPr>
              <a:t>ripadvisor</a:t>
            </a:r>
            <a:r>
              <a:rPr lang="en-US" sz="2800" b="1" dirty="0" smtClean="0">
                <a:latin typeface="+mn-lt"/>
              </a:rPr>
              <a:t> </a:t>
            </a:r>
            <a:endParaRPr lang="en-US" sz="28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2880"/>
            <a:ext cx="10515600" cy="4486275"/>
          </a:xfrm>
        </p:spPr>
        <p:txBody>
          <a:bodyPr/>
          <a:lstStyle/>
          <a:p>
            <a:r>
              <a:rPr lang="en-US" sz="2000" dirty="0" smtClean="0"/>
              <a:t>Problems encountered:</a:t>
            </a:r>
          </a:p>
          <a:p>
            <a:pPr lvl="1"/>
            <a:r>
              <a:rPr lang="en-US" sz="1800" dirty="0" err="1"/>
              <a:t>Tripadvisor</a:t>
            </a:r>
            <a:r>
              <a:rPr lang="en-US" sz="1800" dirty="0"/>
              <a:t> has an anti-crawler system:</a:t>
            </a:r>
          </a:p>
          <a:p>
            <a:pPr lvl="2"/>
            <a:r>
              <a:rPr lang="en-US" sz="1400" dirty="0"/>
              <a:t>Only 10 reviews are presented each page </a:t>
            </a:r>
            <a:r>
              <a:rPr lang="mr-IN" sz="1400" dirty="0"/>
              <a:t>–</a:t>
            </a:r>
            <a:r>
              <a:rPr lang="en-US" sz="1400" dirty="0"/>
              <a:t> it takes time for our crawler function to wait for page completely uploads </a:t>
            </a:r>
          </a:p>
          <a:p>
            <a:pPr lvl="2"/>
            <a:r>
              <a:rPr lang="en-US" sz="1400" dirty="0"/>
              <a:t>import python time and let our crawler function to sleep for a sec before </a:t>
            </a:r>
            <a:r>
              <a:rPr lang="en-US" sz="1400" dirty="0" smtClean="0"/>
              <a:t>visiting another </a:t>
            </a:r>
            <a:r>
              <a:rPr lang="en-US" sz="1400" dirty="0"/>
              <a:t>page </a:t>
            </a:r>
            <a:endParaRPr lang="en-US" sz="2000" dirty="0" smtClean="0"/>
          </a:p>
          <a:p>
            <a:pPr lvl="1"/>
            <a:r>
              <a:rPr lang="en-US" sz="1600" dirty="0" smtClean="0"/>
              <a:t>Reviews are partially displayed in the website so beautiful soup cannot scrape them all </a:t>
            </a:r>
          </a:p>
          <a:p>
            <a:pPr lvl="2"/>
            <a:r>
              <a:rPr lang="en-US" sz="1400" dirty="0" smtClean="0"/>
              <a:t>e.g.   </a:t>
            </a:r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pPr lvl="2"/>
            <a:r>
              <a:rPr lang="en-US" sz="1400" dirty="0" smtClean="0"/>
              <a:t>Selenium: selenium can automates browsers </a:t>
            </a:r>
            <a:r>
              <a:rPr lang="mr-IN" sz="1400" dirty="0" smtClean="0"/>
              <a:t>–</a:t>
            </a:r>
            <a:r>
              <a:rPr lang="en-US" sz="1400" dirty="0" smtClean="0"/>
              <a:t> basically it can simulate nearly all mouse operations</a:t>
            </a:r>
          </a:p>
          <a:p>
            <a:pPr lvl="2"/>
            <a:r>
              <a:rPr lang="en-US" sz="1400" dirty="0" smtClean="0"/>
              <a:t>We mimic the click “more” and turn page operations  </a:t>
            </a:r>
          </a:p>
          <a:p>
            <a:pPr lvl="1"/>
            <a:endParaRPr lang="en-US" sz="1200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0" b="4110"/>
          <a:stretch/>
        </p:blipFill>
        <p:spPr>
          <a:xfrm>
            <a:off x="6249924" y="3575307"/>
            <a:ext cx="4462272" cy="16903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048" y="3575307"/>
            <a:ext cx="4462272" cy="156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17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b="1" dirty="0">
                <a:latin typeface="+mn-lt"/>
                <a:ea typeface="+mn-ea"/>
                <a:cs typeface="+mn-cs"/>
              </a:rPr>
              <a:t>Google </a:t>
            </a:r>
            <a:r>
              <a:rPr lang="en-US" altLang="zh-CN" sz="2800" b="1" dirty="0" smtClean="0">
                <a:latin typeface="+mn-lt"/>
                <a:ea typeface="+mn-ea"/>
                <a:cs typeface="+mn-cs"/>
              </a:rPr>
              <a:t>MAP API </a:t>
            </a:r>
            <a:endParaRPr lang="en-US" sz="2800" b="1" dirty="0"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784" y="1400347"/>
            <a:ext cx="10515600" cy="4532776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Google Places API Web Service</a:t>
            </a:r>
          </a:p>
          <a:p>
            <a:pPr lvl="1"/>
            <a:r>
              <a:rPr lang="en-US" sz="1600" dirty="0" smtClean="0"/>
              <a:t>Text search request function</a:t>
            </a:r>
          </a:p>
          <a:p>
            <a:pPr lvl="1"/>
            <a:r>
              <a:rPr lang="en-US" sz="1600" dirty="0" smtClean="0"/>
              <a:t>we collect some geometric information for each attraction </a:t>
            </a:r>
          </a:p>
          <a:p>
            <a:pPr lvl="1"/>
            <a:endParaRPr lang="en-US" sz="2000" dirty="0" smtClean="0"/>
          </a:p>
          <a:p>
            <a:r>
              <a:rPr lang="en-US" sz="2000" dirty="0" smtClean="0"/>
              <a:t>Google Maps Directions API</a:t>
            </a:r>
          </a:p>
          <a:p>
            <a:pPr lvl="1"/>
            <a:r>
              <a:rPr lang="en-US" sz="1600" dirty="0" smtClean="0"/>
              <a:t>Search for the optimal route from our origin and destination </a:t>
            </a:r>
          </a:p>
          <a:p>
            <a:pPr lvl="1"/>
            <a:r>
              <a:rPr lang="en-US" sz="1600" dirty="0" smtClean="0"/>
              <a:t>Determine the nearby attractions along the route </a:t>
            </a:r>
          </a:p>
          <a:p>
            <a:pPr lvl="1"/>
            <a:r>
              <a:rPr lang="en-US" sz="1600" dirty="0" smtClean="0"/>
              <a:t>Embed the google map to our website and set the nearby</a:t>
            </a:r>
          </a:p>
          <a:p>
            <a:pPr marL="457200" lvl="1" indent="0">
              <a:buNone/>
            </a:pPr>
            <a:r>
              <a:rPr lang="en-US" sz="1600" dirty="0"/>
              <a:t>a</a:t>
            </a:r>
            <a:r>
              <a:rPr lang="en-US" sz="1600" dirty="0" smtClean="0"/>
              <a:t>ttractions as the waypoint </a:t>
            </a:r>
            <a:endParaRPr lang="en-US" sz="2000" dirty="0"/>
          </a:p>
          <a:p>
            <a:pPr marL="457200" lvl="1" indent="0">
              <a:buNone/>
            </a:pPr>
            <a:endParaRPr lang="en-US" sz="1600" dirty="0" smtClean="0"/>
          </a:p>
          <a:p>
            <a:r>
              <a:rPr lang="en-US" sz="2000" dirty="0" smtClean="0"/>
              <a:t>Quality Control</a:t>
            </a:r>
          </a:p>
          <a:p>
            <a:pPr lvl="1"/>
            <a:r>
              <a:rPr lang="en-US" sz="1600" dirty="0" smtClean="0"/>
              <a:t>Set exceptions for google map </a:t>
            </a:r>
            <a:r>
              <a:rPr lang="en-US" sz="1600" dirty="0" err="1" smtClean="0"/>
              <a:t>api</a:t>
            </a:r>
            <a:r>
              <a:rPr lang="en-US" sz="1600" dirty="0" smtClean="0"/>
              <a:t> request does not response</a:t>
            </a:r>
          </a:p>
          <a:p>
            <a:pPr marL="457200" lvl="1" indent="0">
              <a:buNone/>
            </a:pPr>
            <a:r>
              <a:rPr lang="en-US" sz="1600" dirty="0"/>
              <a:t>o</a:t>
            </a:r>
            <a:r>
              <a:rPr lang="en-US" sz="1600" dirty="0" smtClean="0"/>
              <a:t>r any error occurred in the response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280" y="1388155"/>
            <a:ext cx="3880104" cy="441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950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E63BD93-714D-C84E-9EF2-8B48F2EF2172}"/>
              </a:ext>
            </a:extLst>
          </p:cNvPr>
          <p:cNvSpPr txBox="1"/>
          <p:nvPr/>
        </p:nvSpPr>
        <p:spPr>
          <a:xfrm>
            <a:off x="386681" y="502278"/>
            <a:ext cx="7209713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NLP step 1</a:t>
            </a:r>
          </a:p>
          <a:p>
            <a:r>
              <a:rPr lang="en-US" altLang="zh-CN" sz="2800" b="1" dirty="0"/>
              <a:t>Phrases as raw material </a:t>
            </a:r>
          </a:p>
          <a:p>
            <a:endParaRPr lang="en-US" altLang="zh-CN" sz="2800" b="1" dirty="0"/>
          </a:p>
          <a:p>
            <a:endParaRPr lang="en-US" altLang="zh-CN" sz="2800" b="1" dirty="0"/>
          </a:p>
          <a:p>
            <a:endParaRPr lang="en-US" altLang="zh-CN" b="1" dirty="0">
              <a:effectLst/>
            </a:endParaRPr>
          </a:p>
          <a:p>
            <a:r>
              <a:rPr kumimoji="1" lang="en-US" altLang="zh-CN" dirty="0"/>
              <a:t>We tried the approach from the paper</a:t>
            </a:r>
          </a:p>
          <a:p>
            <a:r>
              <a:rPr kumimoji="1" lang="en-US" altLang="zh-CN" dirty="0"/>
              <a:t> “</a:t>
            </a:r>
            <a:r>
              <a:rPr kumimoji="1" lang="en-US" altLang="zh-CN" i="1" dirty="0"/>
              <a:t>Mining Quality Phrases from Massive Text Corpora</a:t>
            </a:r>
            <a:r>
              <a:rPr kumimoji="1" lang="en-US" altLang="zh-CN" dirty="0"/>
              <a:t>”, by Liu et. al. at the </a:t>
            </a:r>
            <a:r>
              <a:rPr kumimoji="1" lang="en-US" altLang="zh-CN" dirty="0" smtClean="0"/>
              <a:t>University </a:t>
            </a:r>
            <a:r>
              <a:rPr kumimoji="1" lang="en-US" altLang="zh-CN" dirty="0"/>
              <a:t>of Illinois and Microsoft.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An open source implementation of their algorithm called </a:t>
            </a:r>
            <a:r>
              <a:rPr kumimoji="1" lang="en-US" altLang="zh-CN" dirty="0" err="1"/>
              <a:t>AutoPhrase</a:t>
            </a:r>
            <a:r>
              <a:rPr kumimoji="1" lang="en-US" altLang="zh-CN" dirty="0"/>
              <a:t> 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200 * 189 reviews as input</a:t>
            </a:r>
          </a:p>
          <a:p>
            <a:r>
              <a:rPr kumimoji="1" lang="en-US" altLang="zh-CN" dirty="0"/>
              <a:t>17,675  potential phrases in </a:t>
            </a:r>
            <a:r>
              <a:rPr kumimoji="1" lang="en-US" altLang="zh-CN" dirty="0" err="1"/>
              <a:t>totoal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 We used a threshold of 0.5 for </a:t>
            </a:r>
            <a:r>
              <a:rPr kumimoji="1" lang="en-US" altLang="zh-CN" dirty="0" err="1"/>
              <a:t>phrasiness</a:t>
            </a:r>
            <a:r>
              <a:rPr kumimoji="1" lang="en-US" altLang="zh-CN" dirty="0"/>
              <a:t>, which reduced the list to approximately 2670 potential phrases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10B24A47-4AF4-B24B-8157-74BCB29C4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4300" y="1443440"/>
            <a:ext cx="4457700" cy="49784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xmlns="" id="{A18E01E6-54AC-7643-9ED0-61A29E3578C1}"/>
              </a:ext>
            </a:extLst>
          </p:cNvPr>
          <p:cNvSpPr/>
          <p:nvPr/>
        </p:nvSpPr>
        <p:spPr>
          <a:xfrm>
            <a:off x="7734300" y="733926"/>
            <a:ext cx="15415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191919"/>
                </a:solidFill>
                <a:latin typeface="TitilliumWeb"/>
              </a:rPr>
              <a:t>how likely </a:t>
            </a:r>
          </a:p>
          <a:p>
            <a:r>
              <a:rPr lang="en-US" altLang="zh-CN" b="1" dirty="0">
                <a:solidFill>
                  <a:srgbClr val="191919"/>
                </a:solidFill>
                <a:latin typeface="TitilliumWeb"/>
              </a:rPr>
              <a:t>to be a phrase</a:t>
            </a:r>
            <a:endParaRPr lang="zh-CN" altLang="en-US" b="1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9AA9EA15-45AB-8444-83FE-AD010ADA3458}"/>
              </a:ext>
            </a:extLst>
          </p:cNvPr>
          <p:cNvSpPr/>
          <p:nvPr/>
        </p:nvSpPr>
        <p:spPr>
          <a:xfrm>
            <a:off x="9551624" y="1010925"/>
            <a:ext cx="920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191919"/>
                </a:solidFill>
                <a:latin typeface="TitilliumWeb"/>
              </a:rPr>
              <a:t>phrases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628555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2A798A2C-58F3-DA45-B9B9-08D180552466}"/>
              </a:ext>
            </a:extLst>
          </p:cNvPr>
          <p:cNvSpPr txBox="1"/>
          <p:nvPr/>
        </p:nvSpPr>
        <p:spPr>
          <a:xfrm>
            <a:off x="386681" y="502278"/>
            <a:ext cx="450434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NLP step 2</a:t>
            </a:r>
          </a:p>
          <a:p>
            <a:r>
              <a:rPr lang="en-US" altLang="zh-CN" sz="2800" b="1" dirty="0"/>
              <a:t>word2vec algorithm:</a:t>
            </a:r>
          </a:p>
          <a:p>
            <a:r>
              <a:rPr lang="en-US" altLang="zh-CN" sz="2800" b="1" dirty="0"/>
              <a:t>find neighbor words</a:t>
            </a:r>
          </a:p>
          <a:p>
            <a:endParaRPr lang="en-US" altLang="zh-CN" sz="2800" b="1" dirty="0"/>
          </a:p>
          <a:p>
            <a:endParaRPr lang="en-US" altLang="zh-CN" dirty="0"/>
          </a:p>
          <a:p>
            <a:r>
              <a:rPr lang="en-US" altLang="zh-CN" dirty="0"/>
              <a:t>The word2vec algorithm from </a:t>
            </a:r>
            <a:r>
              <a:rPr lang="en-US" altLang="zh-CN" dirty="0" err="1"/>
              <a:t>Mikolov</a:t>
            </a:r>
            <a:r>
              <a:rPr lang="en-US" altLang="zh-CN" dirty="0"/>
              <a:t> and other Google researchers is perfect for this case. </a:t>
            </a:r>
          </a:p>
          <a:p>
            <a:endParaRPr lang="en-US" altLang="zh-CN" dirty="0"/>
          </a:p>
          <a:p>
            <a:r>
              <a:rPr lang="en-US" altLang="zh-CN" dirty="0"/>
              <a:t>Given a corpus of text, it maps each word into a numerical vector of say 300 dimensions. The mapping is done in a way that put words that are used in a similar way in the corpus are near each other in the vector space. </a:t>
            </a:r>
          </a:p>
          <a:p>
            <a:endParaRPr lang="en-US" altLang="zh-CN" dirty="0">
              <a:effectLst/>
            </a:endParaRPr>
          </a:p>
          <a:p>
            <a:r>
              <a:rPr lang="en-US" altLang="zh-CN" dirty="0"/>
              <a:t>Again, take 200 * 189 review text as training data, and build a word2vec model.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03368054-7B9F-D84F-8DD0-1983DF30A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65"/>
          <a:stretch/>
        </p:blipFill>
        <p:spPr>
          <a:xfrm>
            <a:off x="4988560" y="1027618"/>
            <a:ext cx="6940763" cy="485863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67DF4EC5-A215-DD4E-B4B2-8F42AF3B948D}"/>
              </a:ext>
            </a:extLst>
          </p:cNvPr>
          <p:cNvSpPr txBox="1"/>
          <p:nvPr/>
        </p:nvSpPr>
        <p:spPr>
          <a:xfrm>
            <a:off x="6803136" y="698352"/>
            <a:ext cx="1133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fantastic</a:t>
            </a:r>
            <a:endParaRPr kumimoji="1" lang="zh-CN" altLang="en-US" sz="1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726C38EF-5EAD-6D41-BDDB-E0650ED83AFE}"/>
              </a:ext>
            </a:extLst>
          </p:cNvPr>
          <p:cNvSpPr txBox="1"/>
          <p:nvPr/>
        </p:nvSpPr>
        <p:spPr>
          <a:xfrm>
            <a:off x="8833104" y="698351"/>
            <a:ext cx="1133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pathways</a:t>
            </a:r>
            <a:endParaRPr kumimoji="1" lang="zh-CN" altLang="en-US" sz="1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496F11D5-7927-074A-A865-D66000CFB5A8}"/>
              </a:ext>
            </a:extLst>
          </p:cNvPr>
          <p:cNvSpPr txBox="1"/>
          <p:nvPr/>
        </p:nvSpPr>
        <p:spPr>
          <a:xfrm>
            <a:off x="10905744" y="716640"/>
            <a:ext cx="1133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/>
              <a:t>restaurant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3860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3214A8FA-1EFB-B247-9FD0-A0DA3087541A}"/>
              </a:ext>
            </a:extLst>
          </p:cNvPr>
          <p:cNvSpPr txBox="1"/>
          <p:nvPr/>
        </p:nvSpPr>
        <p:spPr>
          <a:xfrm>
            <a:off x="386681" y="502278"/>
            <a:ext cx="588000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NLP step 3</a:t>
            </a:r>
          </a:p>
          <a:p>
            <a:r>
              <a:rPr lang="en-US" altLang="zh-CN" sz="2800" b="1" dirty="0"/>
              <a:t>Clustering phrases into tight topics</a:t>
            </a:r>
          </a:p>
          <a:p>
            <a:endParaRPr lang="en-US" altLang="zh-CN" dirty="0"/>
          </a:p>
          <a:p>
            <a:r>
              <a:rPr lang="en-US" altLang="zh-CN" b="1" i="1" dirty="0"/>
              <a:t>agglomerative clustering routine</a:t>
            </a:r>
            <a:r>
              <a:rPr lang="en-US" altLang="zh-CN" dirty="0"/>
              <a:t> in the python </a:t>
            </a:r>
            <a:r>
              <a:rPr lang="en-US" altLang="zh-CN" i="1" dirty="0" err="1"/>
              <a:t>sklearn</a:t>
            </a:r>
            <a:r>
              <a:rPr lang="en-US" altLang="zh-CN" dirty="0"/>
              <a:t>. </a:t>
            </a:r>
          </a:p>
          <a:p>
            <a:endParaRPr lang="en-US" altLang="zh-CN" dirty="0"/>
          </a:p>
          <a:p>
            <a:r>
              <a:rPr lang="en-US" altLang="zh-CN" dirty="0"/>
              <a:t>We cluster phrases from </a:t>
            </a:r>
            <a:r>
              <a:rPr lang="en-US" altLang="zh-CN" dirty="0" smtClean="0"/>
              <a:t>what we get from step1, </a:t>
            </a:r>
            <a:r>
              <a:rPr lang="en-US" altLang="zh-CN" dirty="0"/>
              <a:t>and get not ideal results. Ideally, combine the neighbor words from step2 with phrases from step1 and then cluster them.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9DDA6FA9-2F40-7049-9F94-B00E5FC5E2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7" b="7660"/>
          <a:stretch/>
        </p:blipFill>
        <p:spPr>
          <a:xfrm>
            <a:off x="8961120" y="475488"/>
            <a:ext cx="3054488" cy="3705318"/>
          </a:xfrm>
          <a:prstGeom prst="rect">
            <a:avLst/>
          </a:prstGeom>
        </p:spPr>
      </p:pic>
      <p:sp>
        <p:nvSpPr>
          <p:cNvPr id="7" name="椭圆 6">
            <a:extLst>
              <a:ext uri="{FF2B5EF4-FFF2-40B4-BE49-F238E27FC236}">
                <a16:creationId xmlns:a16="http://schemas.microsoft.com/office/drawing/2014/main" xmlns="" id="{3E9CD747-D996-2346-BE08-D925FD54C591}"/>
              </a:ext>
            </a:extLst>
          </p:cNvPr>
          <p:cNvSpPr/>
          <p:nvPr/>
        </p:nvSpPr>
        <p:spPr>
          <a:xfrm>
            <a:off x="9676120" y="6244350"/>
            <a:ext cx="1121664" cy="386016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golf club</a:t>
            </a:r>
            <a:endParaRPr kumimoji="1" lang="zh-CN" altLang="en-US" sz="1200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xmlns="" id="{CBF27842-14FC-2740-828A-83D0F071E3C2}"/>
              </a:ext>
            </a:extLst>
          </p:cNvPr>
          <p:cNvSpPr/>
          <p:nvPr/>
        </p:nvSpPr>
        <p:spPr>
          <a:xfrm>
            <a:off x="5117177" y="5580198"/>
            <a:ext cx="1121664" cy="386016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A golf course</a:t>
            </a:r>
            <a:endParaRPr kumimoji="1" lang="zh-CN" altLang="en-US" sz="1200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xmlns="" id="{F0AC27D9-CE0F-9C4A-8ECA-F023ACDD605C}"/>
              </a:ext>
            </a:extLst>
          </p:cNvPr>
          <p:cNvSpPr/>
          <p:nvPr/>
        </p:nvSpPr>
        <p:spPr>
          <a:xfrm>
            <a:off x="5142426" y="6348224"/>
            <a:ext cx="1121664" cy="386016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golf courses</a:t>
            </a:r>
            <a:endParaRPr kumimoji="1" lang="zh-CN" altLang="en-US" sz="1200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xmlns="" id="{8318847E-699A-BF4C-A3B4-38174C333524}"/>
              </a:ext>
            </a:extLst>
          </p:cNvPr>
          <p:cNvSpPr/>
          <p:nvPr/>
        </p:nvSpPr>
        <p:spPr>
          <a:xfrm>
            <a:off x="7458041" y="6051342"/>
            <a:ext cx="1121664" cy="386016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A golf</a:t>
            </a:r>
            <a:endParaRPr kumimoji="1" lang="zh-CN" altLang="en-US" sz="1200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xmlns="" id="{33DC4A56-3CAB-1848-965B-223D6635F998}"/>
              </a:ext>
            </a:extLst>
          </p:cNvPr>
          <p:cNvSpPr/>
          <p:nvPr/>
        </p:nvSpPr>
        <p:spPr>
          <a:xfrm>
            <a:off x="5117177" y="5959184"/>
            <a:ext cx="1121664" cy="386016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The golf courses</a:t>
            </a:r>
            <a:endParaRPr kumimoji="1" lang="zh-CN" altLang="en-US" sz="1200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xmlns="" id="{3C5D4B6B-CA1A-FB4E-B2D1-EA25C999B81B}"/>
              </a:ext>
            </a:extLst>
          </p:cNvPr>
          <p:cNvSpPr/>
          <p:nvPr/>
        </p:nvSpPr>
        <p:spPr>
          <a:xfrm>
            <a:off x="4902086" y="4638152"/>
            <a:ext cx="1879300" cy="386016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 pebble beach golf course</a:t>
            </a:r>
            <a:endParaRPr kumimoji="1" lang="zh-CN" altLang="en-US" sz="1200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xmlns="" id="{50864314-077B-BA47-A7CE-032AB9CE13FF}"/>
              </a:ext>
            </a:extLst>
          </p:cNvPr>
          <p:cNvSpPr/>
          <p:nvPr/>
        </p:nvSpPr>
        <p:spPr>
          <a:xfrm>
            <a:off x="4938699" y="5049302"/>
            <a:ext cx="1842687" cy="386016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pebble beach golf</a:t>
            </a:r>
            <a:endParaRPr kumimoji="1" lang="zh-CN" altLang="en-US" sz="1200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xmlns="" id="{B43B6B52-9CE3-7049-AE32-0B17C08971B4}"/>
              </a:ext>
            </a:extLst>
          </p:cNvPr>
          <p:cNvSpPr/>
          <p:nvPr/>
        </p:nvSpPr>
        <p:spPr>
          <a:xfrm>
            <a:off x="8145988" y="4466805"/>
            <a:ext cx="1618072" cy="386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/>
              <a:t>torrey</a:t>
            </a:r>
            <a:r>
              <a:rPr kumimoji="1" lang="en-US" altLang="zh-CN" sz="1200" dirty="0"/>
              <a:t> pines golf course</a:t>
            </a:r>
            <a:endParaRPr kumimoji="1" lang="zh-CN" altLang="en-US" sz="12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495FF5ED-F24E-F546-8427-80531F06DD80}"/>
              </a:ext>
            </a:extLst>
          </p:cNvPr>
          <p:cNvSpPr/>
          <p:nvPr/>
        </p:nvSpPr>
        <p:spPr>
          <a:xfrm>
            <a:off x="386681" y="4065046"/>
            <a:ext cx="4541428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/>
              <a:t>The overall combination process forms a tree of nodes. </a:t>
            </a:r>
            <a:endParaRPr lang="en-US" altLang="zh-CN" sz="1600" dirty="0">
              <a:effectLst/>
            </a:endParaRPr>
          </a:p>
          <a:p>
            <a:endParaRPr lang="en-US" altLang="zh-CN" sz="1600" dirty="0"/>
          </a:p>
          <a:p>
            <a:r>
              <a:rPr lang="en-US" altLang="zh-CN" sz="1600" dirty="0"/>
              <a:t>These clusters can be treated as general features for different kinds of attractions and can enable users to choose the kind they prefer. </a:t>
            </a:r>
          </a:p>
          <a:p>
            <a:r>
              <a:rPr lang="en-US" altLang="zh-CN" sz="1600" dirty="0" err="1"/>
              <a:t>Eg</a:t>
            </a:r>
            <a:r>
              <a:rPr lang="en-US" altLang="zh-CN" sz="1600" dirty="0"/>
              <a:t>. Treat the tree node No.14 as a feature </a:t>
            </a:r>
            <a:r>
              <a:rPr lang="en-US" altLang="zh-CN" sz="1600" dirty="0" err="1"/>
              <a:t>abnd</a:t>
            </a:r>
            <a:r>
              <a:rPr lang="en-US" altLang="zh-CN" sz="1600" dirty="0"/>
              <a:t> name it “golf”.</a:t>
            </a:r>
          </a:p>
          <a:p>
            <a:endParaRPr lang="en-US" altLang="zh-CN" sz="1600" dirty="0"/>
          </a:p>
          <a:p>
            <a:endParaRPr lang="en-US" altLang="zh-CN" sz="1600" dirty="0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xmlns="" id="{EB329849-6F0F-454E-82A8-08EC9E8393D3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6238841" y="5773206"/>
            <a:ext cx="478951" cy="229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xmlns="" id="{04BFFEB4-3E2E-9444-92AD-EC9B375A88C7}"/>
              </a:ext>
            </a:extLst>
          </p:cNvPr>
          <p:cNvCxnSpPr>
            <a:cxnSpLocks/>
            <a:stCxn id="11" idx="6"/>
          </p:cNvCxnSpPr>
          <p:nvPr/>
        </p:nvCxnSpPr>
        <p:spPr>
          <a:xfrm flipV="1">
            <a:off x="6238841" y="6097072"/>
            <a:ext cx="454567" cy="55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xmlns="" id="{629D480B-EED2-6F4A-BBCA-15C2C98B666D}"/>
              </a:ext>
            </a:extLst>
          </p:cNvPr>
          <p:cNvCxnSpPr>
            <a:cxnSpLocks/>
          </p:cNvCxnSpPr>
          <p:nvPr/>
        </p:nvCxnSpPr>
        <p:spPr>
          <a:xfrm flipV="1">
            <a:off x="6238841" y="6189527"/>
            <a:ext cx="454567" cy="373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>
            <a:extLst>
              <a:ext uri="{FF2B5EF4-FFF2-40B4-BE49-F238E27FC236}">
                <a16:creationId xmlns:a16="http://schemas.microsoft.com/office/drawing/2014/main" xmlns="" id="{7AE768E9-D045-F948-9BA8-FD219C7459EF}"/>
              </a:ext>
            </a:extLst>
          </p:cNvPr>
          <p:cNvSpPr/>
          <p:nvPr/>
        </p:nvSpPr>
        <p:spPr>
          <a:xfrm>
            <a:off x="7483290" y="6448970"/>
            <a:ext cx="1121664" cy="386016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the golf</a:t>
            </a:r>
            <a:endParaRPr kumimoji="1" lang="zh-CN" altLang="en-US" sz="1200" dirty="0"/>
          </a:p>
        </p:txBody>
      </p: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xmlns="" id="{4E858D0B-0DA5-1F46-8029-FF4CAA37D98E}"/>
              </a:ext>
            </a:extLst>
          </p:cNvPr>
          <p:cNvCxnSpPr>
            <a:cxnSpLocks/>
          </p:cNvCxnSpPr>
          <p:nvPr/>
        </p:nvCxnSpPr>
        <p:spPr>
          <a:xfrm>
            <a:off x="8579705" y="6253975"/>
            <a:ext cx="236878" cy="1548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xmlns="" id="{84A5E2ED-AE30-0140-BA4B-9AFCAC819EB9}"/>
              </a:ext>
            </a:extLst>
          </p:cNvPr>
          <p:cNvCxnSpPr>
            <a:cxnSpLocks/>
          </p:cNvCxnSpPr>
          <p:nvPr/>
        </p:nvCxnSpPr>
        <p:spPr>
          <a:xfrm flipV="1">
            <a:off x="8579705" y="6498086"/>
            <a:ext cx="236878" cy="1438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xmlns="" id="{4ABF7341-67CF-E140-8D0A-0C171517D380}"/>
              </a:ext>
            </a:extLst>
          </p:cNvPr>
          <p:cNvSpPr/>
          <p:nvPr/>
        </p:nvSpPr>
        <p:spPr>
          <a:xfrm>
            <a:off x="6693408" y="5886032"/>
            <a:ext cx="463296" cy="49047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xmlns="" id="{DB61AF76-7BD7-3941-9612-48F3D2DC454F}"/>
              </a:ext>
            </a:extLst>
          </p:cNvPr>
          <p:cNvSpPr txBox="1"/>
          <p:nvPr/>
        </p:nvSpPr>
        <p:spPr>
          <a:xfrm>
            <a:off x="6717792" y="5949696"/>
            <a:ext cx="428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10</a:t>
            </a:r>
            <a:endParaRPr kumimoji="1"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xmlns="" id="{5CFFE366-B684-D948-A3D0-8CC55C694EF4}"/>
              </a:ext>
            </a:extLst>
          </p:cNvPr>
          <p:cNvSpPr/>
          <p:nvPr/>
        </p:nvSpPr>
        <p:spPr>
          <a:xfrm>
            <a:off x="4938699" y="4242902"/>
            <a:ext cx="1844417" cy="386016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pebble beach golf club</a:t>
            </a:r>
            <a:endParaRPr kumimoji="1" lang="zh-CN" altLang="en-US" sz="1200" dirty="0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xmlns="" id="{0A26693C-8027-6642-8B3F-C823D3374E9A}"/>
              </a:ext>
            </a:extLst>
          </p:cNvPr>
          <p:cNvSpPr/>
          <p:nvPr/>
        </p:nvSpPr>
        <p:spPr>
          <a:xfrm>
            <a:off x="7248144" y="4538816"/>
            <a:ext cx="463296" cy="49047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xmlns="" id="{85E0504F-3DB1-2B42-8401-1CC6CF6A1FD2}"/>
              </a:ext>
            </a:extLst>
          </p:cNvPr>
          <p:cNvSpPr txBox="1"/>
          <p:nvPr/>
        </p:nvSpPr>
        <p:spPr>
          <a:xfrm>
            <a:off x="7272528" y="4602480"/>
            <a:ext cx="428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11</a:t>
            </a:r>
            <a:endParaRPr kumimoji="1" lang="zh-CN" altLang="en-US" dirty="0"/>
          </a:p>
        </p:txBody>
      </p: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xmlns="" id="{196FD6F6-1AA1-7F4F-94EC-B15904AB58AC}"/>
              </a:ext>
            </a:extLst>
          </p:cNvPr>
          <p:cNvCxnSpPr>
            <a:cxnSpLocks/>
          </p:cNvCxnSpPr>
          <p:nvPr/>
        </p:nvCxnSpPr>
        <p:spPr>
          <a:xfrm>
            <a:off x="6784434" y="4441652"/>
            <a:ext cx="488094" cy="187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xmlns="" id="{95EC889F-B8F2-5445-89C3-AA4DA1F70122}"/>
              </a:ext>
            </a:extLst>
          </p:cNvPr>
          <p:cNvCxnSpPr>
            <a:cxnSpLocks/>
          </p:cNvCxnSpPr>
          <p:nvPr/>
        </p:nvCxnSpPr>
        <p:spPr>
          <a:xfrm flipV="1">
            <a:off x="6781386" y="4773592"/>
            <a:ext cx="481999" cy="17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xmlns="" id="{2D5353C1-6869-334A-80D2-D1F5A2F1307E}"/>
              </a:ext>
            </a:extLst>
          </p:cNvPr>
          <p:cNvCxnSpPr>
            <a:cxnSpLocks/>
          </p:cNvCxnSpPr>
          <p:nvPr/>
        </p:nvCxnSpPr>
        <p:spPr>
          <a:xfrm flipV="1">
            <a:off x="6781386" y="4879534"/>
            <a:ext cx="481999" cy="371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>
            <a:extLst>
              <a:ext uri="{FF2B5EF4-FFF2-40B4-BE49-F238E27FC236}">
                <a16:creationId xmlns:a16="http://schemas.microsoft.com/office/drawing/2014/main" xmlns="" id="{4FD1FB31-D7C7-4B40-926B-6FC1D8FFEC41}"/>
              </a:ext>
            </a:extLst>
          </p:cNvPr>
          <p:cNvSpPr/>
          <p:nvPr/>
        </p:nvSpPr>
        <p:spPr>
          <a:xfrm>
            <a:off x="8827008" y="6215216"/>
            <a:ext cx="463296" cy="49047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xmlns="" id="{DE87BA12-45EB-5940-81DD-7BB8EE62A135}"/>
              </a:ext>
            </a:extLst>
          </p:cNvPr>
          <p:cNvSpPr txBox="1"/>
          <p:nvPr/>
        </p:nvSpPr>
        <p:spPr>
          <a:xfrm>
            <a:off x="8851392" y="6278880"/>
            <a:ext cx="428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12</a:t>
            </a:r>
            <a:endParaRPr kumimoji="1" lang="zh-CN" altLang="en-US" dirty="0"/>
          </a:p>
        </p:txBody>
      </p: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xmlns="" id="{CA55949D-91B3-1142-9987-FEADE9274271}"/>
              </a:ext>
            </a:extLst>
          </p:cNvPr>
          <p:cNvCxnSpPr>
            <a:cxnSpLocks/>
            <a:stCxn id="33" idx="6"/>
          </p:cNvCxnSpPr>
          <p:nvPr/>
        </p:nvCxnSpPr>
        <p:spPr>
          <a:xfrm flipV="1">
            <a:off x="7156704" y="5580199"/>
            <a:ext cx="1901952" cy="551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xmlns="" id="{39B87FB2-AE54-ED4C-A823-9E68FFC532AC}"/>
              </a:ext>
            </a:extLst>
          </p:cNvPr>
          <p:cNvCxnSpPr>
            <a:cxnSpLocks/>
          </p:cNvCxnSpPr>
          <p:nvPr/>
        </p:nvCxnSpPr>
        <p:spPr>
          <a:xfrm>
            <a:off x="7709993" y="4775471"/>
            <a:ext cx="1348663" cy="503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xmlns="" id="{EE714294-3AC9-A242-95E1-BF8CBF8D5D08}"/>
              </a:ext>
            </a:extLst>
          </p:cNvPr>
          <p:cNvCxnSpPr>
            <a:cxnSpLocks/>
          </p:cNvCxnSpPr>
          <p:nvPr/>
        </p:nvCxnSpPr>
        <p:spPr>
          <a:xfrm flipV="1">
            <a:off x="9083040" y="5748822"/>
            <a:ext cx="97987" cy="480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椭圆 61">
            <a:extLst>
              <a:ext uri="{FF2B5EF4-FFF2-40B4-BE49-F238E27FC236}">
                <a16:creationId xmlns:a16="http://schemas.microsoft.com/office/drawing/2014/main" xmlns="" id="{B9B7FDD0-7A3E-EE4D-A380-DB3E8549744E}"/>
              </a:ext>
            </a:extLst>
          </p:cNvPr>
          <p:cNvSpPr/>
          <p:nvPr/>
        </p:nvSpPr>
        <p:spPr>
          <a:xfrm>
            <a:off x="9052560" y="5221568"/>
            <a:ext cx="463296" cy="49047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xmlns="" id="{ACF4A8F9-835F-1F4B-98C9-2BCB30730BAE}"/>
              </a:ext>
            </a:extLst>
          </p:cNvPr>
          <p:cNvSpPr txBox="1"/>
          <p:nvPr/>
        </p:nvSpPr>
        <p:spPr>
          <a:xfrm>
            <a:off x="9076944" y="5285232"/>
            <a:ext cx="428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13</a:t>
            </a:r>
            <a:endParaRPr kumimoji="1" lang="zh-CN" altLang="en-US" dirty="0"/>
          </a:p>
        </p:txBody>
      </p:sp>
      <p:cxnSp>
        <p:nvCxnSpPr>
          <p:cNvPr id="64" name="直线箭头连接符 63">
            <a:extLst>
              <a:ext uri="{FF2B5EF4-FFF2-40B4-BE49-F238E27FC236}">
                <a16:creationId xmlns:a16="http://schemas.microsoft.com/office/drawing/2014/main" xmlns="" id="{402206F6-0756-2642-8CC8-E37B6A2FCC81}"/>
              </a:ext>
            </a:extLst>
          </p:cNvPr>
          <p:cNvCxnSpPr>
            <a:cxnSpLocks/>
          </p:cNvCxnSpPr>
          <p:nvPr/>
        </p:nvCxnSpPr>
        <p:spPr>
          <a:xfrm>
            <a:off x="9760596" y="4698535"/>
            <a:ext cx="1569234" cy="543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xmlns="" id="{57178479-D5D7-854B-9ED7-DBA78A58A8C3}"/>
              </a:ext>
            </a:extLst>
          </p:cNvPr>
          <p:cNvCxnSpPr>
            <a:cxnSpLocks/>
          </p:cNvCxnSpPr>
          <p:nvPr/>
        </p:nvCxnSpPr>
        <p:spPr>
          <a:xfrm flipV="1">
            <a:off x="9523554" y="5445341"/>
            <a:ext cx="1775447" cy="21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xmlns="" id="{C443CEC5-8CD7-0E47-99BB-0459266C2735}"/>
              </a:ext>
            </a:extLst>
          </p:cNvPr>
          <p:cNvCxnSpPr>
            <a:cxnSpLocks/>
          </p:cNvCxnSpPr>
          <p:nvPr/>
        </p:nvCxnSpPr>
        <p:spPr>
          <a:xfrm flipV="1">
            <a:off x="10726565" y="5648374"/>
            <a:ext cx="572436" cy="728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椭圆 72">
            <a:extLst>
              <a:ext uri="{FF2B5EF4-FFF2-40B4-BE49-F238E27FC236}">
                <a16:creationId xmlns:a16="http://schemas.microsoft.com/office/drawing/2014/main" xmlns="" id="{55AB66C8-5141-1240-9C0F-3402F865FD04}"/>
              </a:ext>
            </a:extLst>
          </p:cNvPr>
          <p:cNvSpPr/>
          <p:nvPr/>
        </p:nvSpPr>
        <p:spPr>
          <a:xfrm>
            <a:off x="11402182" y="5157904"/>
            <a:ext cx="463296" cy="49047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xmlns="" id="{A22DB679-E64A-E143-B4D9-533B96FBE2C0}"/>
              </a:ext>
            </a:extLst>
          </p:cNvPr>
          <p:cNvSpPr txBox="1"/>
          <p:nvPr/>
        </p:nvSpPr>
        <p:spPr>
          <a:xfrm>
            <a:off x="11426566" y="5221568"/>
            <a:ext cx="428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14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8624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F8A55806-98A4-BF4F-A012-AF1241F75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62" y="3617722"/>
            <a:ext cx="11341100" cy="24511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ED9FA036-219D-3C45-94F8-475268FA96C8}"/>
              </a:ext>
            </a:extLst>
          </p:cNvPr>
          <p:cNvSpPr txBox="1"/>
          <p:nvPr/>
        </p:nvSpPr>
        <p:spPr>
          <a:xfrm>
            <a:off x="386681" y="502278"/>
            <a:ext cx="81111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NLP step 4</a:t>
            </a:r>
          </a:p>
          <a:p>
            <a:r>
              <a:rPr lang="en-US" altLang="zh-CN" sz="2800" b="1" dirty="0"/>
              <a:t>Match phrases to attractions</a:t>
            </a:r>
          </a:p>
          <a:p>
            <a:endParaRPr lang="en-US" altLang="zh-CN" sz="2800" b="1" dirty="0"/>
          </a:p>
          <a:p>
            <a:r>
              <a:rPr lang="en-US" altLang="zh-CN" dirty="0"/>
              <a:t>Learn from PA5:</a:t>
            </a:r>
          </a:p>
          <a:p>
            <a:r>
              <a:rPr lang="en-US" altLang="zh-CN" dirty="0"/>
              <a:t>Hash table</a:t>
            </a:r>
          </a:p>
          <a:p>
            <a:endParaRPr lang="en-US" altLang="zh-CN" dirty="0"/>
          </a:p>
          <a:p>
            <a:r>
              <a:rPr lang="en-US" altLang="zh-CN" dirty="0"/>
              <a:t>Find the attractions that frequently mention the phrases in a cluster. These attractions would be the member of the collection formed by a given cluster. 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77790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737</Words>
  <Application>Microsoft Macintosh PowerPoint</Application>
  <PresentationFormat>Widescreen</PresentationFormat>
  <Paragraphs>120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Calibri</vt:lpstr>
      <vt:lpstr>DengXian</vt:lpstr>
      <vt:lpstr>Mangal</vt:lpstr>
      <vt:lpstr>TitilliumWeb</vt:lpstr>
      <vt:lpstr>Wingdings</vt:lpstr>
      <vt:lpstr>等线</vt:lpstr>
      <vt:lpstr>等线 Light</vt:lpstr>
      <vt:lpstr>Arial</vt:lpstr>
      <vt:lpstr>Office 主题​​</vt:lpstr>
      <vt:lpstr>CAPP 30122 Project – Explore California</vt:lpstr>
      <vt:lpstr>Introduction </vt:lpstr>
      <vt:lpstr>Data Collection : scrape tripadvisor </vt:lpstr>
      <vt:lpstr>Data Collection : scrape Tripadvisor </vt:lpstr>
      <vt:lpstr>Google MAP API </vt:lpstr>
      <vt:lpstr>PowerPoint Presentation</vt:lpstr>
      <vt:lpstr>PowerPoint Presentation</vt:lpstr>
      <vt:lpstr>PowerPoint Presentation</vt:lpstr>
      <vt:lpstr>PowerPoint Presentation</vt:lpstr>
      <vt:lpstr>Demo 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Mengchen Shi</dc:creator>
  <cp:lastModifiedBy>RUXIN CHEN</cp:lastModifiedBy>
  <cp:revision>21</cp:revision>
  <dcterms:created xsi:type="dcterms:W3CDTF">2018-03-09T15:58:59Z</dcterms:created>
  <dcterms:modified xsi:type="dcterms:W3CDTF">2018-03-09T19:23:50Z</dcterms:modified>
</cp:coreProperties>
</file>